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4185" r:id="rId2"/>
  </p:sldMasterIdLst>
  <p:sldIdLst>
    <p:sldId id="256" r:id="rId3"/>
    <p:sldId id="267" r:id="rId4"/>
    <p:sldId id="266" r:id="rId5"/>
    <p:sldId id="273" r:id="rId6"/>
    <p:sldId id="258" r:id="rId7"/>
    <p:sldId id="259" r:id="rId8"/>
    <p:sldId id="268" r:id="rId9"/>
    <p:sldId id="275" r:id="rId10"/>
    <p:sldId id="274" r:id="rId11"/>
    <p:sldId id="270" r:id="rId12"/>
    <p:sldId id="271" r:id="rId13"/>
    <p:sldId id="260" r:id="rId14"/>
    <p:sldId id="272" r:id="rId15"/>
  </p:sldIdLst>
  <p:sldSz cx="18288000" cy="10287000"/>
  <p:notesSz cx="6858000" cy="9144000"/>
  <p:embeddedFontLst>
    <p:embeddedFont>
      <p:font typeface="윤고딕 Bold" panose="020B0600000101010101" charset="-127"/>
      <p:regular r:id="rId16"/>
    </p:embeddedFont>
    <p:embeddedFont>
      <p:font typeface="윤고딕 Light" panose="020B0600000101010101" charset="-127"/>
      <p:regular r:id="rId17"/>
    </p:embeddedFont>
    <p:embeddedFont>
      <p:font typeface="Wingdings 2" panose="05020102010507070707" pitchFamily="18" charset="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6795"/>
            <a:ext cx="13716000" cy="3581400"/>
          </a:xfrm>
        </p:spPr>
        <p:txBody>
          <a:bodyPr anchor="b">
            <a:normAutofit/>
          </a:bodyPr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buNone/>
              <a:defRPr sz="42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4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0543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0544"/>
            <a:ext cx="11601450" cy="87177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25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9601200"/>
            <a:ext cx="182880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" y="9501474"/>
            <a:ext cx="18288000" cy="99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138428"/>
            <a:ext cx="15087600" cy="53492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000" spc="-7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077" y="6683432"/>
            <a:ext cx="15087600" cy="1714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 algn="ctr">
              <a:buNone/>
              <a:defRPr sz="3600"/>
            </a:lvl2pPr>
            <a:lvl3pPr marL="1371600" indent="0" algn="ctr">
              <a:buNone/>
              <a:defRPr sz="36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222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9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138428"/>
            <a:ext cx="15087600" cy="534924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6679692"/>
            <a:ext cx="15087600" cy="1714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600" cap="all" spc="300" baseline="0">
                <a:solidFill>
                  <a:schemeClr val="tx2"/>
                </a:solidFill>
                <a:latin typeface="+mj-lt"/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11487" y="6515100"/>
            <a:ext cx="148132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578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2768602"/>
            <a:ext cx="7406640" cy="60350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26880" y="2768603"/>
            <a:ext cx="7406640" cy="60350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55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3873503"/>
            <a:ext cx="7406640" cy="49301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26880" y="2769078"/>
            <a:ext cx="7406640" cy="110442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3000" b="0" cap="all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26880" y="3873501"/>
            <a:ext cx="7406640" cy="49301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44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6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44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" y="0"/>
            <a:ext cx="6076187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60107" y="0"/>
            <a:ext cx="96012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1538"/>
            <a:ext cx="4800600" cy="3429000"/>
          </a:xfrm>
        </p:spPr>
        <p:txBody>
          <a:bodyPr anchor="b">
            <a:norm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097280"/>
            <a:ext cx="9738360" cy="7886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389120"/>
            <a:ext cx="4800600" cy="5068686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268" y="9689678"/>
            <a:ext cx="3927765" cy="54768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00900" y="9689678"/>
            <a:ext cx="6972300" cy="54768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0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59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429500"/>
            <a:ext cx="18283238" cy="285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737261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1" y="7612380"/>
            <a:ext cx="15170468" cy="1234440"/>
          </a:xfrm>
        </p:spPr>
        <p:txBody>
          <a:bodyPr tIns="0" bIns="0" anchor="b">
            <a:noAutofit/>
          </a:bodyPr>
          <a:lstStyle>
            <a:lvl1pPr>
              <a:defRPr sz="54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" y="0"/>
            <a:ext cx="18287978" cy="7372614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0" y="8860536"/>
            <a:ext cx="15169896" cy="89154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39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618453"/>
            <a:ext cx="3943350" cy="863984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618453"/>
            <a:ext cx="11601450" cy="8639847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7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8635"/>
            <a:ext cx="15773400" cy="4276812"/>
          </a:xfrm>
        </p:spPr>
        <p:txBody>
          <a:bodyPr anchor="b">
            <a:normAutofit/>
          </a:bodyPr>
          <a:lstStyle>
            <a:lvl1pPr>
              <a:defRPr sz="9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28950"/>
            <a:ext cx="15773400" cy="2250281"/>
          </a:xfrm>
        </p:spPr>
        <p:txBody>
          <a:bodyPr anchor="t">
            <a:normAutofit/>
          </a:bodyPr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4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7691" y="2743201"/>
            <a:ext cx="7772400" cy="65270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43201"/>
            <a:ext cx="7772400" cy="65270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8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7691" y="2522776"/>
            <a:ext cx="7734300" cy="123854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7691" y="3761326"/>
            <a:ext cx="7734300" cy="55207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2522777"/>
            <a:ext cx="7772402" cy="123854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3761326"/>
            <a:ext cx="7772402" cy="55207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8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4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0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685801"/>
            <a:ext cx="5897880" cy="2400296"/>
          </a:xfrm>
        </p:spPr>
        <p:txBody>
          <a:bodyPr anchor="b">
            <a:normAutofit/>
          </a:bodyPr>
          <a:lstStyle>
            <a:lvl1pPr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00" y="1485900"/>
            <a:ext cx="9258300" cy="731520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872" y="3086099"/>
            <a:ext cx="5897880" cy="571500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685800"/>
            <a:ext cx="5897880" cy="2400300"/>
          </a:xfrm>
        </p:spPr>
        <p:txBody>
          <a:bodyPr anchor="b">
            <a:normAutofit/>
          </a:bodyPr>
          <a:lstStyle>
            <a:lvl1pPr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0" y="1485900"/>
            <a:ext cx="9258300" cy="7315200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872" y="3086100"/>
            <a:ext cx="5897880" cy="5715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7691" y="548640"/>
            <a:ext cx="15773400" cy="1988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7691" y="2743201"/>
            <a:ext cx="15773400" cy="652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26291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2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Wingdings 2" pitchFamily="18" charset="2"/>
        <a:buChar char="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spcBef>
          <a:spcPct val="20000"/>
        </a:spcBef>
        <a:buFont typeface="Wingdings 2" pitchFamily="18" charset="2"/>
        <a:buChar char="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spcBef>
          <a:spcPct val="20000"/>
        </a:spcBef>
        <a:buFont typeface="Wingdings 2" pitchFamily="18" charset="2"/>
        <a:buChar char="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spcBef>
          <a:spcPct val="20000"/>
        </a:spcBef>
        <a:buFont typeface="Wingdings 2" pitchFamily="18" charset="2"/>
        <a:buChar char="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spcBef>
          <a:spcPct val="20000"/>
        </a:spcBef>
        <a:buFont typeface="Wingdings 2" pitchFamily="18" charset="2"/>
        <a:buChar char="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63" y="9601200"/>
            <a:ext cx="182832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3" y="9501474"/>
            <a:ext cx="18283238" cy="9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429905"/>
            <a:ext cx="15087600" cy="2176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2768601"/>
            <a:ext cx="15087600" cy="60350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1" y="9689678"/>
            <a:ext cx="370840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29278" y="9689678"/>
            <a:ext cx="723420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0688" y="9689678"/>
            <a:ext cx="196803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790298" y="2606768"/>
            <a:ext cx="149504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13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txStyles>
    <p:titleStyle>
      <a:lvl1pPr algn="l" defTabSz="1371600" rtl="0" eaLnBrk="1" latinLnBrk="1" hangingPunct="1">
        <a:lnSpc>
          <a:spcPct val="85000"/>
        </a:lnSpc>
        <a:spcBef>
          <a:spcPct val="0"/>
        </a:spcBef>
        <a:buNone/>
        <a:defRPr sz="7200" kern="1200" spc="-7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1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6072" indent="-274320" algn="l" defTabSz="1371600" rtl="0" eaLnBrk="1" latinLnBrk="1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0392" indent="-274320" algn="l" defTabSz="1371600" rtl="0" eaLnBrk="1" latinLnBrk="1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124712" indent="-274320" algn="l" defTabSz="1371600" rtl="0" eaLnBrk="1" latinLnBrk="1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99032" indent="-274320" algn="l" defTabSz="1371600" rtl="0" eaLnBrk="1" latinLnBrk="1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50000" indent="-342900" algn="l" defTabSz="1371600" rtl="0" eaLnBrk="1" latinLnBrk="1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50000" indent="-342900" algn="l" defTabSz="1371600" rtl="0" eaLnBrk="1" latinLnBrk="1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0000" indent="-342900" algn="l" defTabSz="1371600" rtl="0" eaLnBrk="1" latinLnBrk="1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50000" indent="-342900" algn="l" defTabSz="1371600" rtl="0" eaLnBrk="1" latinLnBrk="1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4225871" y="6915893"/>
            <a:ext cx="971608" cy="896308"/>
          </a:xfrm>
          <a:custGeom>
            <a:avLst/>
            <a:gdLst/>
            <a:ahLst/>
            <a:cxnLst/>
            <a:rect l="l" t="t" r="r" b="b"/>
            <a:pathLst>
              <a:path w="971608" h="896308">
                <a:moveTo>
                  <a:pt x="0" y="0"/>
                </a:moveTo>
                <a:lnTo>
                  <a:pt x="971607" y="0"/>
                </a:lnTo>
                <a:lnTo>
                  <a:pt x="971607" y="896308"/>
                </a:lnTo>
                <a:lnTo>
                  <a:pt x="0" y="89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923655" y="1398601"/>
            <a:ext cx="5335645" cy="5054311"/>
          </a:xfrm>
          <a:custGeom>
            <a:avLst/>
            <a:gdLst/>
            <a:ahLst/>
            <a:cxnLst/>
            <a:rect l="l" t="t" r="r" b="b"/>
            <a:pathLst>
              <a:path w="5335645" h="5054311">
                <a:moveTo>
                  <a:pt x="0" y="0"/>
                </a:moveTo>
                <a:lnTo>
                  <a:pt x="5335645" y="0"/>
                </a:lnTo>
                <a:lnTo>
                  <a:pt x="5335645" y="5054311"/>
                </a:lnTo>
                <a:lnTo>
                  <a:pt x="0" y="505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78309" y="1244342"/>
            <a:ext cx="7124629" cy="2265682"/>
            <a:chOff x="0" y="0"/>
            <a:chExt cx="9499506" cy="3020909"/>
          </a:xfrm>
        </p:grpSpPr>
        <p:sp>
          <p:nvSpPr>
            <p:cNvPr id="6" name="TextBox 6"/>
            <p:cNvSpPr txBox="1"/>
            <p:nvPr/>
          </p:nvSpPr>
          <p:spPr>
            <a:xfrm>
              <a:off x="11112" y="66675"/>
              <a:ext cx="9477281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윤고딕 Bold" panose="020B0600000101010101" charset="-127"/>
                  <a:ea typeface="윤고딕 Bold" panose="020B0600000101010101" charset="-127"/>
                  <a:cs typeface="윤고딕"/>
                  <a:sym typeface="윤고딕"/>
                </a:rPr>
                <a:t>캡스톤디자인</a:t>
              </a:r>
              <a:endParaRPr 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0342"/>
              <a:ext cx="9499506" cy="1120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80"/>
                </a:lnSpc>
              </a:pPr>
              <a:r>
                <a:rPr lang="en-US" sz="5800" b="1" dirty="0" err="1">
                  <a:solidFill>
                    <a:srgbClr val="3D291F"/>
                  </a:solidFill>
                  <a:latin typeface="윤고딕 Bold" panose="020B0600000101010101" charset="-127"/>
                  <a:ea typeface="윤고딕 Bold" panose="020B0600000101010101" charset="-127"/>
                  <a:cs typeface="윤고딕"/>
                  <a:sym typeface="윤고딕"/>
                </a:rPr>
                <a:t>가디언즈</a:t>
              </a:r>
              <a:endParaRPr lang="en-US" sz="5800" b="1" dirty="0">
                <a:solidFill>
                  <a:srgbClr val="3D291F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020B74-9F47-5180-E2C3-4BD2E56B0122}"/>
              </a:ext>
            </a:extLst>
          </p:cNvPr>
          <p:cNvSpPr txBox="1"/>
          <p:nvPr/>
        </p:nvSpPr>
        <p:spPr>
          <a:xfrm>
            <a:off x="953412" y="4782005"/>
            <a:ext cx="8202599" cy="978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ko-KR" altLang="en-US" sz="4400" dirty="0">
                <a:solidFill>
                  <a:srgbClr val="3D291F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스마트 가드 </a:t>
            </a:r>
            <a:r>
              <a:rPr lang="en-US" altLang="ko-KR" sz="4400" dirty="0">
                <a:solidFill>
                  <a:srgbClr val="3D291F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: </a:t>
            </a:r>
            <a:r>
              <a:rPr lang="ko-KR" altLang="en-US" sz="4400" dirty="0">
                <a:solidFill>
                  <a:srgbClr val="3D291F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실시간 침입 감지</a:t>
            </a:r>
            <a:endParaRPr lang="en-US" sz="4400" dirty="0">
              <a:solidFill>
                <a:srgbClr val="3D291F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C8D29-C0C8-AA5C-9F4A-8F65048A4E46}"/>
              </a:ext>
            </a:extLst>
          </p:cNvPr>
          <p:cNvSpPr txBox="1"/>
          <p:nvPr/>
        </p:nvSpPr>
        <p:spPr>
          <a:xfrm>
            <a:off x="14020800" y="7812201"/>
            <a:ext cx="50827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컴퓨터정보통신공학과</a:t>
            </a:r>
            <a:endParaRPr lang="en-US" altLang="ko-KR" sz="1000" b="1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２０１９１４４３　이정호</a:t>
            </a:r>
            <a:endParaRPr lang="en-US" altLang="ko-KR" sz="1000" dirty="0"/>
          </a:p>
          <a:p>
            <a:pPr algn="ctr"/>
            <a:r>
              <a:rPr lang="ko-KR" altLang="en-US" sz="1000" dirty="0"/>
              <a:t>２０１９１４４１　이재민</a:t>
            </a:r>
            <a:endParaRPr lang="en-US" altLang="ko-KR" sz="1000" dirty="0"/>
          </a:p>
          <a:p>
            <a:pPr algn="ctr"/>
            <a:r>
              <a:rPr lang="ko-KR" altLang="en-US" sz="1000" dirty="0"/>
              <a:t>２０２１１１７７　김유진</a:t>
            </a:r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/>
              <a:t>지도교수　：　</a:t>
            </a:r>
            <a:r>
              <a:rPr lang="ko-KR" altLang="en-US" sz="1000" dirty="0" err="1"/>
              <a:t>이봉환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00BEB-9938-21CF-51A3-227C6251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05433858-26FD-6B44-12C8-DAFAD4F55011}"/>
              </a:ext>
            </a:extLst>
          </p:cNvPr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2ED7908D-7DD1-E4C9-7776-01049DD91793}"/>
              </a:ext>
            </a:extLst>
          </p:cNvPr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1E86EBC-4BEF-894D-FED8-EBE163750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11" y="1638300"/>
            <a:ext cx="8838900" cy="2743200"/>
          </a:xfrm>
          <a:prstGeom prst="rect">
            <a:avLst/>
          </a:prstGeom>
        </p:spPr>
      </p:pic>
      <p:pic>
        <p:nvPicPr>
          <p:cNvPr id="20" name="그림 1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F5763C0-19BE-5982-F5AD-5E0760DF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55" y="1383707"/>
            <a:ext cx="6096000" cy="7899842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71FBD8C7-249C-0FDE-977F-7A2553BC227E}"/>
              </a:ext>
            </a:extLst>
          </p:cNvPr>
          <p:cNvSpPr txBox="1"/>
          <p:nvPr/>
        </p:nvSpPr>
        <p:spPr>
          <a:xfrm>
            <a:off x="10287000" y="7846266"/>
            <a:ext cx="5153925" cy="133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시리얼 통신을 통해 연결 확인후 모션감지 신호 </a:t>
            </a:r>
            <a:r>
              <a:rPr lang="ko-KR" altLang="en-US" sz="2000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수신시</a:t>
            </a: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 사진촬영 및 이메일 전송 함수 실행 후 대기상태</a:t>
            </a:r>
            <a:endParaRPr lang="en-US" sz="2000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Light"/>
              <a:sym typeface="윤고딕 Light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EDB69B1E-BBE3-3A6F-76BD-1BEB309DEE5A}"/>
              </a:ext>
            </a:extLst>
          </p:cNvPr>
          <p:cNvSpPr txBox="1"/>
          <p:nvPr/>
        </p:nvSpPr>
        <p:spPr>
          <a:xfrm>
            <a:off x="10515600" y="5841044"/>
            <a:ext cx="6001346" cy="86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2. </a:t>
            </a: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노트북 캠을 열고 카메라 프레임 </a:t>
            </a:r>
            <a:r>
              <a:rPr lang="ko-KR" altLang="en-US" sz="2000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캡쳐후</a:t>
            </a: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 저장 함수</a:t>
            </a:r>
            <a:endParaRPr lang="en-US" sz="2000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Light"/>
              <a:sym typeface="윤고딕 Light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F4DFEC-A929-729C-467D-0EC3FC9EC5AB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4152900"/>
            <a:ext cx="4495800" cy="17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B07D8C-0D55-79BF-D511-DC405D3463BC}"/>
              </a:ext>
            </a:extLst>
          </p:cNvPr>
          <p:cNvSpPr/>
          <p:nvPr/>
        </p:nvSpPr>
        <p:spPr>
          <a:xfrm>
            <a:off x="1828800" y="1383707"/>
            <a:ext cx="3657601" cy="421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3818804-094A-9198-5E93-E99E38E48D51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8115300"/>
            <a:ext cx="2438400" cy="165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608C7C-AD76-4900-21D6-8B795D83DC58}"/>
              </a:ext>
            </a:extLst>
          </p:cNvPr>
          <p:cNvSpPr/>
          <p:nvPr/>
        </p:nvSpPr>
        <p:spPr>
          <a:xfrm>
            <a:off x="1771054" y="5672964"/>
            <a:ext cx="5867400" cy="3610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47B0B-8E49-D2B6-0C2F-6F955DB6F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5957AD2F-64C1-01BB-B43B-A7514A203C7B}"/>
              </a:ext>
            </a:extLst>
          </p:cNvPr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843BCC9-91FE-9EDB-EE95-5B2357813200}"/>
              </a:ext>
            </a:extLst>
          </p:cNvPr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E04DF-D8F2-1647-B9B9-49A42E18E010}"/>
              </a:ext>
            </a:extLst>
          </p:cNvPr>
          <p:cNvSpPr txBox="1"/>
          <p:nvPr/>
        </p:nvSpPr>
        <p:spPr>
          <a:xfrm>
            <a:off x="1398601" y="1943100"/>
            <a:ext cx="606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윤고딕 Bold" panose="020B0600000101010101" charset="-127"/>
                <a:ea typeface="윤고딕 Bold" panose="020B0600000101010101" charset="-127"/>
              </a:rPr>
              <a:t>시연 </a:t>
            </a:r>
            <a:r>
              <a:rPr lang="ko-KR" altLang="en-US" dirty="0" err="1">
                <a:latin typeface="윤고딕 Bold" panose="020B0600000101010101" charset="-127"/>
                <a:ea typeface="윤고딕 Bold" panose="020B0600000101010101" charset="-127"/>
              </a:rPr>
              <a:t>동연상</a:t>
            </a:r>
            <a:endParaRPr lang="ko-KR" altLang="en-US" dirty="0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pic>
        <p:nvPicPr>
          <p:cNvPr id="2" name="시연동영상">
            <a:hlinkClick r:id="" action="ppaction://media"/>
            <a:extLst>
              <a:ext uri="{FF2B5EF4-FFF2-40B4-BE49-F238E27FC236}">
                <a16:creationId xmlns:a16="http://schemas.microsoft.com/office/drawing/2014/main" id="{59DA70EE-AF81-7052-3A21-1E9AA40051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562100"/>
            <a:ext cx="13658850" cy="76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5637719"/>
            <a:ext cx="12152743" cy="361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빠른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대응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: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실시간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이메일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알림을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통해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사용자가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즉시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상황을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파악하고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대응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,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피해를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최소화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Bold"/>
              <a:sym typeface="윤고딕 Bold"/>
            </a:endParaRPr>
          </a:p>
          <a:p>
            <a:pPr algn="l">
              <a:lnSpc>
                <a:spcPts val="4128"/>
              </a:lnSpc>
            </a:pP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Bold"/>
              <a:sym typeface="윤고딕 Bold"/>
            </a:endParaRPr>
          </a:p>
          <a:p>
            <a:pPr algn="l">
              <a:lnSpc>
                <a:spcPts val="4128"/>
              </a:lnSpc>
            </a:pP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보안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강화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: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가정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및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상업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공간의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보안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수준을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향상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Bold"/>
              <a:sym typeface="윤고딕 Bold"/>
            </a:endParaRPr>
          </a:p>
          <a:p>
            <a:pPr>
              <a:lnSpc>
                <a:spcPts val="4128"/>
              </a:lnSpc>
            </a:pPr>
            <a:endParaRPr lang="en-US" altLang="ko-KR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Bold"/>
              <a:sym typeface="윤고딕 Bold"/>
            </a:endParaRPr>
          </a:p>
          <a:p>
            <a:pPr>
              <a:lnSpc>
                <a:spcPts val="4128"/>
              </a:lnSpc>
            </a:pP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증거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확보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: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침입자가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감지되면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자동으로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촬영된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영상이나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사진을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통해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증거를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확보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,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사후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대응에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altLang="ko-KR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유리</a:t>
            </a: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하며 이메일에 사진이 저장되기에 침입증거 영구 저장가능</a:t>
            </a:r>
            <a:endParaRPr lang="en-US" altLang="ko-KR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98601" y="1389076"/>
            <a:ext cx="4946083" cy="59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sz="3942" u="sng" spc="303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◦ 활용방안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5400" y="4846752"/>
            <a:ext cx="4946083" cy="59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sz="3942" u="sng" spc="303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◦ </a:t>
            </a:r>
            <a:r>
              <a:rPr lang="en-US" sz="3942" u="sng" spc="303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기대효과</a:t>
            </a:r>
            <a:endParaRPr lang="en-US" sz="3942" u="sng" spc="303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Medium"/>
              <a:sym typeface="윤고딕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28643" y="2627307"/>
            <a:ext cx="12152743" cy="99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가정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보안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: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집안에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외부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침입</a:t>
            </a: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시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실시간으로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감지하고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알람을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울리며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, 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사진을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촬영하여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사용자에게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알림을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제공합니다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.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이를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통해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사용자는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침입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상황을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즉시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파악하고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 대</a:t>
            </a: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rPr>
              <a:t>응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Bold"/>
              <a:sym typeface="윤고딕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E3067-67FC-41B1-85E7-29D96366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9A69599-5E13-8CAF-9B6C-9A5786439184}"/>
              </a:ext>
            </a:extLst>
          </p:cNvPr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A3394-BB73-BA97-74B3-F664C24DC50D}"/>
              </a:ext>
            </a:extLst>
          </p:cNvPr>
          <p:cNvSpPr txBox="1"/>
          <p:nvPr/>
        </p:nvSpPr>
        <p:spPr>
          <a:xfrm>
            <a:off x="8001000" y="6667500"/>
            <a:ext cx="147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윤고딕 Bold" panose="020B0600000101010101" charset="-127"/>
                <a:ea typeface="윤고딕 Bold" panose="020B0600000101010101" charset="-127"/>
              </a:rPr>
              <a:t>질의응답</a:t>
            </a:r>
            <a:endParaRPr lang="en-US" altLang="ko-KR" dirty="0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B3F0F9B-BABF-7B31-9D94-70FBB1DA6AC7}"/>
              </a:ext>
            </a:extLst>
          </p:cNvPr>
          <p:cNvSpPr txBox="1"/>
          <p:nvPr/>
        </p:nvSpPr>
        <p:spPr>
          <a:xfrm>
            <a:off x="6172200" y="4819650"/>
            <a:ext cx="7107961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dirty="0" err="1">
                <a:solidFill>
                  <a:srgbClr val="3D291F"/>
                </a:solidFill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감사합니다</a:t>
            </a:r>
            <a:r>
              <a:rPr lang="en-US" sz="7500" dirty="0">
                <a:solidFill>
                  <a:srgbClr val="3D291F"/>
                </a:solidFill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842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0F35939-F879-C111-CA66-F1B4E92F2B97}"/>
              </a:ext>
            </a:extLst>
          </p:cNvPr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944E2D61-7AF0-3F3D-F187-BFB6C27B7767}"/>
              </a:ext>
            </a:extLst>
          </p:cNvPr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E9159-E17D-3DD5-0C1F-60C8724C6950}"/>
              </a:ext>
            </a:extLst>
          </p:cNvPr>
          <p:cNvSpPr txBox="1"/>
          <p:nvPr/>
        </p:nvSpPr>
        <p:spPr>
          <a:xfrm>
            <a:off x="1600200" y="888968"/>
            <a:ext cx="6705600" cy="8553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윤고딕 Bold" panose="020B0600000101010101" charset="-127"/>
                <a:ea typeface="윤고딕 Bold" panose="020B0600000101010101" charset="-127"/>
              </a:rPr>
              <a:t>목차</a:t>
            </a:r>
            <a:endParaRPr lang="en-US" altLang="ko-KR" sz="3200" dirty="0">
              <a:latin typeface="윤고딕 Bold" panose="020B0600000101010101" charset="-127"/>
              <a:ea typeface="윤고딕 Bold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윤고딕 Bold" panose="020B0600000101010101" charset="-127"/>
                <a:ea typeface="윤고딕 Bold" panose="020B0600000101010101" charset="-127"/>
              </a:rPr>
              <a:t>１．주제 선정 이유</a:t>
            </a:r>
            <a:endParaRPr lang="en-US" altLang="ko-KR" sz="3200" dirty="0">
              <a:latin typeface="윤고딕 Bold" panose="020B0600000101010101" charset="-127"/>
              <a:ea typeface="윤고딕 Bold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윤고딕 Bold" panose="020B0600000101010101" charset="-127"/>
                <a:ea typeface="윤고딕 Bold" panose="020B0600000101010101" charset="-127"/>
              </a:rPr>
              <a:t>２．작품　설명</a:t>
            </a:r>
            <a:endParaRPr lang="en-US" altLang="ko-KR" sz="3200" dirty="0">
              <a:latin typeface="윤고딕 Bold" panose="020B0600000101010101" charset="-127"/>
              <a:ea typeface="윤고딕 Bold" panose="020B0600000101010101" charset="-127"/>
            </a:endParaRPr>
          </a:p>
          <a:p>
            <a:pPr algn="l">
              <a:lnSpc>
                <a:spcPts val="8250"/>
              </a:lnSpc>
            </a:pPr>
            <a:r>
              <a:rPr lang="en-US" altLang="ko-KR" sz="16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2-1.</a:t>
            </a:r>
            <a:r>
              <a:rPr lang="ko-KR" altLang="en-US" sz="16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주요 기능</a:t>
            </a:r>
            <a:endParaRPr lang="en-US" altLang="ko-KR" sz="1600" dirty="0">
              <a:latin typeface="윤고딕 Bold" panose="020B0600000101010101" charset="-127"/>
              <a:ea typeface="윤고딕 Bold" panose="020B0600000101010101" charset="-127"/>
              <a:cs typeface="윤고딕 Semi-Bold"/>
              <a:sym typeface="윤고딕 Semi-Bold"/>
            </a:endParaRPr>
          </a:p>
          <a:p>
            <a:pPr algn="l">
              <a:lnSpc>
                <a:spcPts val="8250"/>
              </a:lnSpc>
            </a:pPr>
            <a:r>
              <a:rPr lang="en-US" altLang="ko-KR" sz="16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2-2.</a:t>
            </a:r>
            <a:r>
              <a:rPr lang="ko-KR" altLang="en-US" sz="16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운영방식</a:t>
            </a:r>
            <a:endParaRPr lang="en-US" altLang="ko-KR" sz="1600" dirty="0">
              <a:latin typeface="윤고딕 Bold" panose="020B0600000101010101" charset="-127"/>
              <a:ea typeface="윤고딕 Bold" panose="020B0600000101010101" charset="-127"/>
              <a:cs typeface="윤고딕 Semi-Bold"/>
              <a:sym typeface="윤고딕 Semi-Bold"/>
            </a:endParaRPr>
          </a:p>
          <a:p>
            <a:pPr algn="l">
              <a:lnSpc>
                <a:spcPts val="8250"/>
              </a:lnSpc>
            </a:pPr>
            <a:r>
              <a:rPr lang="en-US" altLang="ko-KR" sz="16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2-3.</a:t>
            </a:r>
            <a:r>
              <a:rPr lang="ko-KR" altLang="en-US" sz="16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사용 </a:t>
            </a:r>
            <a:r>
              <a:rPr lang="en-US" altLang="ko-KR" sz="16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software</a:t>
            </a: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윤고딕 Bold" panose="020B0600000101010101" charset="-127"/>
                <a:ea typeface="윤고딕 Bold" panose="020B0600000101010101" charset="-127"/>
              </a:rPr>
              <a:t>３．시연　동영상</a:t>
            </a:r>
            <a:endParaRPr lang="en-US" altLang="ko-KR" sz="3200" dirty="0">
              <a:latin typeface="윤고딕 Bold" panose="020B0600000101010101" charset="-127"/>
              <a:ea typeface="윤고딕 Bold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윤고딕 Bold" panose="020B0600000101010101" charset="-127"/>
                <a:ea typeface="윤고딕 Bold" panose="020B0600000101010101" charset="-127"/>
              </a:rPr>
              <a:t>４．기대효과　및　활용방안</a:t>
            </a:r>
            <a:endParaRPr lang="en-US" altLang="ko-KR" sz="3200" dirty="0">
              <a:latin typeface="윤고딕 Bold" panose="020B0600000101010101" charset="-127"/>
              <a:ea typeface="윤고딕 Bold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윤고딕 Bold" panose="020B0600000101010101" charset="-127"/>
                <a:ea typeface="윤고딕 Bold" panose="020B0600000101010101" charset="-127"/>
              </a:rPr>
              <a:t>５．질의응답</a:t>
            </a:r>
            <a:endParaRPr lang="en-US" altLang="ko-KR" sz="3200" dirty="0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A790C92-DBB9-A218-5E40-8B7604836436}"/>
              </a:ext>
            </a:extLst>
          </p:cNvPr>
          <p:cNvSpPr/>
          <p:nvPr/>
        </p:nvSpPr>
        <p:spPr>
          <a:xfrm>
            <a:off x="14225871" y="6915893"/>
            <a:ext cx="971608" cy="896308"/>
          </a:xfrm>
          <a:custGeom>
            <a:avLst/>
            <a:gdLst/>
            <a:ahLst/>
            <a:cxnLst/>
            <a:rect l="l" t="t" r="r" b="b"/>
            <a:pathLst>
              <a:path w="971608" h="896308">
                <a:moveTo>
                  <a:pt x="0" y="0"/>
                </a:moveTo>
                <a:lnTo>
                  <a:pt x="971607" y="0"/>
                </a:lnTo>
                <a:lnTo>
                  <a:pt x="971607" y="896308"/>
                </a:lnTo>
                <a:lnTo>
                  <a:pt x="0" y="89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2C30DF34-2FC0-B782-1E89-0BBBBC0D8578}"/>
              </a:ext>
            </a:extLst>
          </p:cNvPr>
          <p:cNvSpPr/>
          <p:nvPr/>
        </p:nvSpPr>
        <p:spPr>
          <a:xfrm>
            <a:off x="11923655" y="1398601"/>
            <a:ext cx="5335645" cy="5054311"/>
          </a:xfrm>
          <a:custGeom>
            <a:avLst/>
            <a:gdLst/>
            <a:ahLst/>
            <a:cxnLst/>
            <a:rect l="l" t="t" r="r" b="b"/>
            <a:pathLst>
              <a:path w="5335645" h="5054311">
                <a:moveTo>
                  <a:pt x="0" y="0"/>
                </a:moveTo>
                <a:lnTo>
                  <a:pt x="5335645" y="0"/>
                </a:lnTo>
                <a:lnTo>
                  <a:pt x="5335645" y="5054311"/>
                </a:lnTo>
                <a:lnTo>
                  <a:pt x="0" y="5054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5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EF81DE-578C-7923-F732-BDB05D6FCD71}"/>
              </a:ext>
            </a:extLst>
          </p:cNvPr>
          <p:cNvSpPr txBox="1"/>
          <p:nvPr/>
        </p:nvSpPr>
        <p:spPr>
          <a:xfrm>
            <a:off x="888633" y="1790700"/>
            <a:ext cx="16078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윤고딕 Bold" panose="020B0600000101010101" charset="-127"/>
                <a:ea typeface="윤고딕 Bold" panose="020B0600000101010101" charset="-127"/>
              </a:rPr>
              <a:t>주제 선정 이유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C57352E-0169-340A-0C20-A9BF657DE4CB}"/>
              </a:ext>
            </a:extLst>
          </p:cNvPr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470242A-4A72-96D7-230E-05AA8E1329F8}"/>
              </a:ext>
            </a:extLst>
          </p:cNvPr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PRESENTATION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21A0D96-11FF-6327-3A23-0F330DA8B4C6}"/>
              </a:ext>
            </a:extLst>
          </p:cNvPr>
          <p:cNvSpPr txBox="1"/>
          <p:nvPr/>
        </p:nvSpPr>
        <p:spPr>
          <a:xfrm>
            <a:off x="2362200" y="6819900"/>
            <a:ext cx="3733800" cy="387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5100" marR="0" indent="-165100" algn="just" fontAlgn="base" latinLnBrk="1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주거</a:t>
            </a:r>
            <a:r>
              <a:rPr lang="en-US" altLang="ko-KR" sz="1800" kern="0" spc="0" dirty="0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 </a:t>
            </a:r>
            <a:r>
              <a:rPr lang="en-US" altLang="ko-KR" sz="1800" kern="0" spc="0" dirty="0" err="1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침입으로</a:t>
            </a:r>
            <a:r>
              <a:rPr lang="en-US" altLang="ko-KR" sz="1800" kern="0" spc="0" dirty="0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 </a:t>
            </a:r>
            <a:r>
              <a:rPr lang="en-US" altLang="ko-KR" sz="1800" kern="0" spc="0" dirty="0" err="1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인한</a:t>
            </a:r>
            <a:r>
              <a:rPr lang="en-US" altLang="ko-KR" sz="1800" kern="0" spc="0" dirty="0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 </a:t>
            </a:r>
            <a:r>
              <a:rPr lang="en-US" altLang="ko-KR" sz="1800" kern="0" spc="0" dirty="0" err="1">
                <a:solidFill>
                  <a:srgbClr val="FF0000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범죄</a:t>
            </a:r>
            <a:r>
              <a:rPr lang="ko-KR" altLang="en-US" kern="0" dirty="0">
                <a:latin typeface="윤고딕 Bold" panose="020B0600000101010101" charset="-127"/>
                <a:ea typeface="윤고딕 Bold" panose="020B0600000101010101" charset="-127"/>
              </a:rPr>
              <a:t>의 빈번함</a:t>
            </a:r>
            <a:endParaRPr lang="en-US" altLang="ko-KR" sz="1800" kern="0" spc="0" dirty="0">
              <a:effectLst/>
              <a:latin typeface="윤고딕 Bold" panose="020B0600000101010101" charset="-127"/>
              <a:ea typeface="윤고딕 Bold" panose="020B0600000101010101" charset="-127"/>
            </a:endParaRPr>
          </a:p>
        </p:txBody>
      </p:sp>
      <p:pic>
        <p:nvPicPr>
          <p:cNvPr id="21" name="그림 20" descr="텍스트, 스크린샷, 시계이(가) 표시된 사진&#10;&#10;자동 생성된 설명">
            <a:extLst>
              <a:ext uri="{FF2B5EF4-FFF2-40B4-BE49-F238E27FC236}">
                <a16:creationId xmlns:a16="http://schemas.microsoft.com/office/drawing/2014/main" id="{D7A34B6A-0AFF-BD7B-22E7-D8498CD8FB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01" y="2781300"/>
            <a:ext cx="4847982" cy="3472571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0E3DD50C-F83A-D863-20FD-EA6CF0DBD6FA}"/>
              </a:ext>
            </a:extLst>
          </p:cNvPr>
          <p:cNvSpPr txBox="1"/>
          <p:nvPr/>
        </p:nvSpPr>
        <p:spPr>
          <a:xfrm>
            <a:off x="6934200" y="5946807"/>
            <a:ext cx="4876800" cy="387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5100" marR="0" indent="-165100" algn="just" fontAlgn="base" latinLnBrk="1">
              <a:lnSpc>
                <a:spcPct val="160000"/>
              </a:lnSpc>
            </a:pPr>
            <a:r>
              <a:rPr lang="ko-KR" altLang="en-US" sz="1800" kern="0" spc="0" dirty="0">
                <a:effectLst/>
                <a:latin typeface="윤고딕 Bold" panose="020B0600000101010101" charset="-127"/>
                <a:ea typeface="윤고딕 Bold" panose="020B0600000101010101" charset="-127"/>
              </a:rPr>
              <a:t>누구나 쉽게 사용가능한 </a:t>
            </a:r>
            <a:r>
              <a:rPr lang="en-US" altLang="ko-KR" sz="1800" kern="0" spc="0" dirty="0" err="1">
                <a:solidFill>
                  <a:srgbClr val="0070C0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보안</a:t>
            </a:r>
            <a:r>
              <a:rPr lang="en-US" altLang="ko-KR" sz="1800" kern="0" spc="0" dirty="0">
                <a:solidFill>
                  <a:srgbClr val="0070C0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 </a:t>
            </a:r>
            <a:r>
              <a:rPr lang="en-US" altLang="ko-KR" sz="1800" kern="0" spc="0" dirty="0" err="1">
                <a:solidFill>
                  <a:srgbClr val="0070C0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시스템의</a:t>
            </a:r>
            <a:r>
              <a:rPr lang="en-US" altLang="ko-KR" sz="1800" kern="0" spc="0" dirty="0">
                <a:solidFill>
                  <a:srgbClr val="0070C0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 </a:t>
            </a:r>
            <a:r>
              <a:rPr lang="en-US" altLang="ko-KR" sz="1800" kern="0" spc="0" dirty="0" err="1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필요성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D6029F0-8257-3B50-B3A4-BA88165F40D4}"/>
              </a:ext>
            </a:extLst>
          </p:cNvPr>
          <p:cNvSpPr/>
          <p:nvPr/>
        </p:nvSpPr>
        <p:spPr>
          <a:xfrm>
            <a:off x="8319359" y="4493213"/>
            <a:ext cx="1548302" cy="650287"/>
          </a:xfrm>
          <a:custGeom>
            <a:avLst/>
            <a:gdLst/>
            <a:ahLst/>
            <a:cxnLst/>
            <a:rect l="l" t="t" r="r" b="b"/>
            <a:pathLst>
              <a:path w="1548302" h="650287">
                <a:moveTo>
                  <a:pt x="0" y="0"/>
                </a:moveTo>
                <a:lnTo>
                  <a:pt x="1548303" y="0"/>
                </a:lnTo>
                <a:lnTo>
                  <a:pt x="1548303" y="650286"/>
                </a:lnTo>
                <a:lnTo>
                  <a:pt x="0" y="650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8E9E9BD-36A5-DEBB-5305-820F62FB0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438" y="2922219"/>
            <a:ext cx="3375762" cy="3375762"/>
          </a:xfrm>
          <a:prstGeom prst="rect">
            <a:avLst/>
          </a:prstGeom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id="{5D536121-1D52-0471-489F-19F9E6030F77}"/>
              </a:ext>
            </a:extLst>
          </p:cNvPr>
          <p:cNvSpPr txBox="1"/>
          <p:nvPr/>
        </p:nvSpPr>
        <p:spPr>
          <a:xfrm>
            <a:off x="12801600" y="6848670"/>
            <a:ext cx="3490062" cy="127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5100" marR="0" indent="-165100" algn="ctr" fontAlgn="base" latinLnBrk="1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실시간으로 침입을 감지하고 </a:t>
            </a:r>
            <a:r>
              <a:rPr lang="ko-KR" altLang="en-US" sz="1800" kern="0" spc="0" dirty="0">
                <a:solidFill>
                  <a:srgbClr val="FFC000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즉각적</a:t>
            </a:r>
            <a:r>
              <a:rPr lang="ko-KR" altLang="en-US" sz="1800" kern="0" spc="0" dirty="0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으로 </a:t>
            </a:r>
            <a:r>
              <a:rPr lang="ko-KR" altLang="en-US" sz="1800" kern="0" spc="0" dirty="0">
                <a:solidFill>
                  <a:srgbClr val="FFC000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대응</a:t>
            </a:r>
            <a:r>
              <a:rPr lang="ko-KR" altLang="en-US" sz="1800" kern="0" spc="0" dirty="0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할 수 있는 시스템의 </a:t>
            </a:r>
            <a:r>
              <a:rPr lang="ko-KR" altLang="en-US" sz="1800" kern="0" spc="0" dirty="0">
                <a:solidFill>
                  <a:srgbClr val="FFC000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개발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4C580CB-4E74-2314-F7FF-66A15CD81B8E}"/>
              </a:ext>
            </a:extLst>
          </p:cNvPr>
          <p:cNvSpPr txBox="1"/>
          <p:nvPr/>
        </p:nvSpPr>
        <p:spPr>
          <a:xfrm>
            <a:off x="7924800" y="5448300"/>
            <a:ext cx="2705100" cy="387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65100" marR="0" indent="-165100" algn="just" fontAlgn="base" latinLnBrk="1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111111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손쉬운 즉각 사후 대응</a:t>
            </a:r>
            <a:endParaRPr lang="en-US" altLang="ko-KR" sz="1800" kern="0" spc="0" dirty="0">
              <a:effectLst/>
              <a:latin typeface="윤고딕 Bold" panose="020B0600000101010101" charset="-127"/>
              <a:ea typeface="윤고딕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08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97B6-FFCB-3C39-6344-128ECF0BF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7B8F661-05FB-71E0-9BC4-3EB059909C5D}"/>
              </a:ext>
            </a:extLst>
          </p:cNvPr>
          <p:cNvSpPr txBox="1"/>
          <p:nvPr/>
        </p:nvSpPr>
        <p:spPr>
          <a:xfrm>
            <a:off x="1600200" y="2019300"/>
            <a:ext cx="7107961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ko-KR" altLang="en-US" sz="75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작품 설명</a:t>
            </a:r>
            <a:endParaRPr lang="en-US" sz="7500" dirty="0">
              <a:latin typeface="윤고딕 Bold" panose="020B0600000101010101" charset="-127"/>
              <a:ea typeface="윤고딕 Bold" panose="020B0600000101010101" charset="-127"/>
              <a:cs typeface="윤고딕 Semi-Bold"/>
              <a:sym typeface="윤고딕 Semi-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B9ECB02-BE12-72C9-3464-2F0798F4462E}"/>
              </a:ext>
            </a:extLst>
          </p:cNvPr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498F9F5-2BC6-08B8-CC01-C46479DC1016}"/>
              </a:ext>
            </a:extLst>
          </p:cNvPr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0F6C0DD-23EE-525A-C52D-C5FEE4D7BB8F}"/>
              </a:ext>
            </a:extLst>
          </p:cNvPr>
          <p:cNvSpPr txBox="1"/>
          <p:nvPr/>
        </p:nvSpPr>
        <p:spPr>
          <a:xfrm>
            <a:off x="1752600" y="4118781"/>
            <a:ext cx="7107961" cy="304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altLang="ko-KR" sz="40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1.</a:t>
            </a:r>
            <a:r>
              <a:rPr lang="ko-KR" altLang="en-US" sz="40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주요 기능</a:t>
            </a:r>
            <a:endParaRPr lang="en-US" altLang="ko-KR" sz="4000" dirty="0">
              <a:latin typeface="윤고딕 Bold" panose="020B0600000101010101" charset="-127"/>
              <a:ea typeface="윤고딕 Bold" panose="020B0600000101010101" charset="-127"/>
              <a:cs typeface="윤고딕 Semi-Bold"/>
              <a:sym typeface="윤고딕 Semi-Bold"/>
            </a:endParaRPr>
          </a:p>
          <a:p>
            <a:pPr algn="l">
              <a:lnSpc>
                <a:spcPts val="8250"/>
              </a:lnSpc>
            </a:pPr>
            <a:r>
              <a:rPr lang="en-US" sz="40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2.</a:t>
            </a:r>
            <a:r>
              <a:rPr lang="ko-KR" altLang="en-US" sz="40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운영방식</a:t>
            </a:r>
            <a:endParaRPr lang="en-US" altLang="ko-KR" sz="4000" dirty="0">
              <a:latin typeface="윤고딕 Bold" panose="020B0600000101010101" charset="-127"/>
              <a:ea typeface="윤고딕 Bold" panose="020B0600000101010101" charset="-127"/>
              <a:cs typeface="윤고딕 Semi-Bold"/>
              <a:sym typeface="윤고딕 Semi-Bold"/>
            </a:endParaRPr>
          </a:p>
          <a:p>
            <a:pPr algn="l">
              <a:lnSpc>
                <a:spcPts val="8250"/>
              </a:lnSpc>
            </a:pPr>
            <a:r>
              <a:rPr lang="en-US" sz="40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3.</a:t>
            </a:r>
            <a:r>
              <a:rPr lang="ko-KR" altLang="en-US" sz="40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사용 </a:t>
            </a:r>
            <a:r>
              <a:rPr lang="en-US" altLang="ko-KR" sz="4000" dirty="0">
                <a:latin typeface="윤고딕 Bold" panose="020B0600000101010101" charset="-127"/>
                <a:ea typeface="윤고딕 Bold" panose="020B0600000101010101" charset="-127"/>
                <a:cs typeface="윤고딕 Semi-Bold"/>
                <a:sym typeface="윤고딕 Semi-Bold"/>
              </a:rPr>
              <a:t>software</a:t>
            </a:r>
            <a:endParaRPr lang="en-US" sz="4000" dirty="0">
              <a:latin typeface="윤고딕 Bold" panose="020B0600000101010101" charset="-127"/>
              <a:ea typeface="윤고딕 Bold" panose="020B0600000101010101" charset="-127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71774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02529" y="2946731"/>
            <a:ext cx="6934129" cy="1308080"/>
            <a:chOff x="0" y="0"/>
            <a:chExt cx="9245505" cy="1744107"/>
          </a:xfrm>
        </p:grpSpPr>
        <p:sp>
          <p:nvSpPr>
            <p:cNvPr id="4" name="Freeform 4"/>
            <p:cNvSpPr/>
            <p:nvPr/>
          </p:nvSpPr>
          <p:spPr>
            <a:xfrm>
              <a:off x="7397331" y="0"/>
              <a:ext cx="1848174" cy="1515502"/>
            </a:xfrm>
            <a:custGeom>
              <a:avLst/>
              <a:gdLst/>
              <a:ahLst/>
              <a:cxnLst/>
              <a:rect l="l" t="t" r="r" b="b"/>
              <a:pathLst>
                <a:path w="1848174" h="1515502">
                  <a:moveTo>
                    <a:pt x="0" y="0"/>
                  </a:moveTo>
                  <a:lnTo>
                    <a:pt x="1848174" y="0"/>
                  </a:lnTo>
                  <a:lnTo>
                    <a:pt x="1848174" y="1515502"/>
                  </a:lnTo>
                  <a:lnTo>
                    <a:pt x="0" y="1515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윤고딕 Bold" panose="020B0600000101010101" charset="-127"/>
                <a:ea typeface="윤고딕 Bold" panose="020B0600000101010101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5431" y="1200966"/>
              <a:ext cx="6871900" cy="5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침입</a:t>
              </a:r>
              <a:r>
                <a:rPr lang="en-US" sz="2000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상황을</a:t>
              </a:r>
              <a:r>
                <a:rPr lang="en-US" sz="2000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실시간으로</a:t>
              </a:r>
              <a:r>
                <a:rPr lang="en-US" sz="2000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감지</a:t>
              </a:r>
              <a:endParaRPr 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3136"/>
              <a:ext cx="5686804" cy="677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 algn="l">
                <a:lnSpc>
                  <a:spcPts val="4215"/>
                </a:lnSpc>
                <a:buFont typeface="Arial"/>
                <a:buChar char="•"/>
              </a:pPr>
              <a:r>
                <a:rPr lang="en-US" sz="3399" spc="26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Medium"/>
                  <a:sym typeface="윤고딕 Medium"/>
                </a:rPr>
                <a:t>실시간</a:t>
              </a:r>
              <a:r>
                <a:rPr lang="en-US" sz="3399" spc="261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Medium"/>
                  <a:sym typeface="윤고딕 Medium"/>
                </a:rPr>
                <a:t> </a:t>
              </a:r>
              <a:r>
                <a:rPr lang="en-US" sz="3399" spc="26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Medium"/>
                  <a:sym typeface="윤고딕 Medium"/>
                </a:rPr>
                <a:t>감지</a:t>
              </a:r>
              <a:endParaRPr lang="en-US" sz="3399" spc="261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02529" y="1265251"/>
            <a:ext cx="3922564" cy="1073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 spc="292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주요기능</a:t>
            </a:r>
            <a:endParaRPr lang="en-US" sz="6500" spc="292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Medium"/>
              <a:sym typeface="윤고딕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24000" y="4562647"/>
            <a:ext cx="6934129" cy="1413322"/>
            <a:chOff x="0" y="0"/>
            <a:chExt cx="9245505" cy="1884429"/>
          </a:xfrm>
        </p:grpSpPr>
        <p:sp>
          <p:nvSpPr>
            <p:cNvPr id="10" name="Freeform 10"/>
            <p:cNvSpPr/>
            <p:nvPr/>
          </p:nvSpPr>
          <p:spPr>
            <a:xfrm>
              <a:off x="7397331" y="0"/>
              <a:ext cx="1848174" cy="1455588"/>
            </a:xfrm>
            <a:custGeom>
              <a:avLst/>
              <a:gdLst/>
              <a:ahLst/>
              <a:cxnLst/>
              <a:rect l="l" t="t" r="r" b="b"/>
              <a:pathLst>
                <a:path w="1848174" h="1455588">
                  <a:moveTo>
                    <a:pt x="0" y="0"/>
                  </a:moveTo>
                  <a:lnTo>
                    <a:pt x="1848174" y="0"/>
                  </a:lnTo>
                  <a:lnTo>
                    <a:pt x="1848174" y="1455588"/>
                  </a:lnTo>
                  <a:lnTo>
                    <a:pt x="0" y="1455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윤고딕 Bold" panose="020B0600000101010101" charset="-127"/>
                <a:ea typeface="윤고딕 Bold" panose="020B0600000101010101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13392"/>
              <a:ext cx="5686804" cy="677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 algn="l">
                <a:lnSpc>
                  <a:spcPts val="4215"/>
                </a:lnSpc>
                <a:buFont typeface="Arial"/>
                <a:buChar char="•"/>
              </a:pPr>
              <a:r>
                <a:rPr lang="en-US" sz="3399" spc="26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Medium"/>
                  <a:sym typeface="윤고딕 Medium"/>
                </a:rPr>
                <a:t>사진</a:t>
              </a:r>
              <a:r>
                <a:rPr lang="en-US" sz="3399" spc="261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Medium"/>
                  <a:sym typeface="윤고딕 Medium"/>
                </a:rPr>
                <a:t> </a:t>
              </a:r>
              <a:r>
                <a:rPr lang="en-US" sz="3399" spc="261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Medium"/>
                  <a:sym typeface="윤고딕 Medium"/>
                </a:rPr>
                <a:t>촬영</a:t>
              </a:r>
              <a:endParaRPr lang="en-US" sz="3399" spc="261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25431" y="1341288"/>
              <a:ext cx="6871900" cy="5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침입한</a:t>
              </a:r>
              <a:r>
                <a:rPr lang="en-US" sz="2000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상황을</a:t>
              </a:r>
              <a:r>
                <a:rPr lang="en-US" sz="2000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실시간으로</a:t>
              </a:r>
              <a:r>
                <a:rPr lang="en-US" sz="2000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촬영</a:t>
              </a:r>
              <a:endParaRPr 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2529" y="6815762"/>
            <a:ext cx="6934129" cy="1178278"/>
            <a:chOff x="0" y="-9525"/>
            <a:chExt cx="9245505" cy="1571037"/>
          </a:xfrm>
        </p:grpSpPr>
        <p:sp>
          <p:nvSpPr>
            <p:cNvPr id="14" name="Freeform 14"/>
            <p:cNvSpPr/>
            <p:nvPr/>
          </p:nvSpPr>
          <p:spPr>
            <a:xfrm>
              <a:off x="7397331" y="0"/>
              <a:ext cx="1848174" cy="1213074"/>
            </a:xfrm>
            <a:custGeom>
              <a:avLst/>
              <a:gdLst/>
              <a:ahLst/>
              <a:cxnLst/>
              <a:rect l="l" t="t" r="r" b="b"/>
              <a:pathLst>
                <a:path w="1848174" h="1213074">
                  <a:moveTo>
                    <a:pt x="0" y="0"/>
                  </a:moveTo>
                  <a:lnTo>
                    <a:pt x="1848174" y="0"/>
                  </a:lnTo>
                  <a:lnTo>
                    <a:pt x="1848174" y="1213074"/>
                  </a:lnTo>
                  <a:lnTo>
                    <a:pt x="0" y="1213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윤고딕 Bold" panose="020B0600000101010101" charset="-127"/>
                <a:ea typeface="윤고딕 Bold" panose="020B0600000101010101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686804" cy="677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 algn="l">
                <a:lnSpc>
                  <a:spcPts val="4215"/>
                </a:lnSpc>
                <a:buFont typeface="Arial"/>
                <a:buChar char="•"/>
              </a:pPr>
              <a:r>
                <a:rPr lang="en-US" sz="3399" spc="26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Medium"/>
                  <a:sym typeface="윤고딕 Medium"/>
                </a:rPr>
                <a:t>사용자 알림제공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25431" y="1018371"/>
              <a:ext cx="6871900" cy="543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사용자에게</a:t>
              </a:r>
              <a:r>
                <a:rPr lang="en-US" sz="2000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침입상황을</a:t>
              </a:r>
              <a:r>
                <a:rPr lang="en-US" sz="2000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실시간으로</a:t>
              </a:r>
              <a:r>
                <a:rPr lang="en-US" sz="2000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Light"/>
                  <a:sym typeface="윤고딕 Light"/>
                </a:rPr>
                <a:t>알림</a:t>
              </a:r>
              <a:endParaRPr 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16004" y="4078123"/>
            <a:ext cx="6002370" cy="2112579"/>
            <a:chOff x="0" y="1062345"/>
            <a:chExt cx="8003160" cy="3034083"/>
          </a:xfrm>
        </p:grpSpPr>
        <p:sp>
          <p:nvSpPr>
            <p:cNvPr id="18" name="TextBox 18"/>
            <p:cNvSpPr txBox="1"/>
            <p:nvPr/>
          </p:nvSpPr>
          <p:spPr>
            <a:xfrm>
              <a:off x="17035" y="1062345"/>
              <a:ext cx="7986125" cy="1423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8"/>
                </a:lnSpc>
              </a:pP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실시간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침입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감지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시스템은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외부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침입을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실시간으로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감지하고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경고하는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시스템</a:t>
              </a:r>
              <a:endPara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Bold"/>
                <a:sym typeface="윤고딕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673096"/>
              <a:ext cx="7986125" cy="1423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8"/>
                </a:lnSpc>
              </a:pP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보안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구역에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대한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침입을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신속하게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감지하여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대응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시간을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</a:t>
              </a:r>
              <a:r>
                <a:rPr lang="en-US" sz="2319" dirty="0" err="1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최소화하는</a:t>
              </a:r>
              <a:r>
                <a:rPr lang="en-US" sz="2319" dirty="0">
                  <a:solidFill>
                    <a:srgbClr val="000000"/>
                  </a:solidFill>
                  <a:latin typeface="윤고딕 Bold" panose="020B0600000101010101" charset="-127"/>
                  <a:ea typeface="윤고딕 Bold" panose="020B0600000101010101" charset="-127"/>
                  <a:cs typeface="윤고딕 Bold"/>
                  <a:sym typeface="윤고딕 Bold"/>
                </a:rPr>
                <a:t> 것.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415963" y="4866995"/>
            <a:ext cx="1548302" cy="650287"/>
          </a:xfrm>
          <a:custGeom>
            <a:avLst/>
            <a:gdLst/>
            <a:ahLst/>
            <a:cxnLst/>
            <a:rect l="l" t="t" r="r" b="b"/>
            <a:pathLst>
              <a:path w="1548302" h="650287">
                <a:moveTo>
                  <a:pt x="0" y="0"/>
                </a:moveTo>
                <a:lnTo>
                  <a:pt x="1548303" y="0"/>
                </a:lnTo>
                <a:lnTo>
                  <a:pt x="1548303" y="650286"/>
                </a:lnTo>
                <a:lnTo>
                  <a:pt x="0" y="65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649200" y="4621574"/>
            <a:ext cx="1548302" cy="650287"/>
          </a:xfrm>
          <a:custGeom>
            <a:avLst/>
            <a:gdLst/>
            <a:ahLst/>
            <a:cxnLst/>
            <a:rect l="l" t="t" r="r" b="b"/>
            <a:pathLst>
              <a:path w="1548302" h="650287">
                <a:moveTo>
                  <a:pt x="0" y="0"/>
                </a:moveTo>
                <a:lnTo>
                  <a:pt x="1548302" y="0"/>
                </a:lnTo>
                <a:lnTo>
                  <a:pt x="1548302" y="650286"/>
                </a:lnTo>
                <a:lnTo>
                  <a:pt x="0" y="65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118813" y="4946717"/>
            <a:ext cx="1548302" cy="650287"/>
          </a:xfrm>
          <a:custGeom>
            <a:avLst/>
            <a:gdLst/>
            <a:ahLst/>
            <a:cxnLst/>
            <a:rect l="l" t="t" r="r" b="b"/>
            <a:pathLst>
              <a:path w="1548302" h="650287">
                <a:moveTo>
                  <a:pt x="0" y="0"/>
                </a:moveTo>
                <a:lnTo>
                  <a:pt x="1548302" y="0"/>
                </a:lnTo>
                <a:lnTo>
                  <a:pt x="1548302" y="650286"/>
                </a:lnTo>
                <a:lnTo>
                  <a:pt x="0" y="65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5400000">
            <a:off x="3338242" y="6647990"/>
            <a:ext cx="1548302" cy="650287"/>
          </a:xfrm>
          <a:custGeom>
            <a:avLst/>
            <a:gdLst/>
            <a:ahLst/>
            <a:cxnLst/>
            <a:rect l="l" t="t" r="r" b="b"/>
            <a:pathLst>
              <a:path w="1548302" h="650287">
                <a:moveTo>
                  <a:pt x="0" y="0"/>
                </a:moveTo>
                <a:lnTo>
                  <a:pt x="1548302" y="0"/>
                </a:lnTo>
                <a:lnTo>
                  <a:pt x="1548302" y="650287"/>
                </a:lnTo>
                <a:lnTo>
                  <a:pt x="0" y="65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200" y="4776338"/>
            <a:ext cx="2217973" cy="99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사진촬영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및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저장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0200" y="1267142"/>
            <a:ext cx="4838977" cy="737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4899" spc="377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운영방식</a:t>
            </a:r>
            <a:endParaRPr lang="en-US" sz="4899" spc="377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Medium"/>
              <a:sym typeface="윤고딕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817555" y="4736161"/>
            <a:ext cx="3089445" cy="465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사용자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</a:t>
            </a: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사진 메일</a:t>
            </a: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</a:t>
            </a:r>
            <a:r>
              <a:rPr 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발송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pic>
        <p:nvPicPr>
          <p:cNvPr id="21" name="그림 20" descr="바퀴, 자동차 부품, 차량, 트럭이(가) 표시된 사진&#10;&#10;자동 생성된 설명">
            <a:extLst>
              <a:ext uri="{FF2B5EF4-FFF2-40B4-BE49-F238E27FC236}">
                <a16:creationId xmlns:a16="http://schemas.microsoft.com/office/drawing/2014/main" id="{8AB2BB54-D81E-E81B-14E1-29AAEB97FE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71019"/>
            <a:ext cx="2144293" cy="1873942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E7B43DAF-7EE5-009D-78F3-E8DDE5E29D6F}"/>
              </a:ext>
            </a:extLst>
          </p:cNvPr>
          <p:cNvSpPr txBox="1"/>
          <p:nvPr/>
        </p:nvSpPr>
        <p:spPr>
          <a:xfrm>
            <a:off x="1009280" y="4621574"/>
            <a:ext cx="2726749" cy="46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8"/>
              </a:lnSpc>
            </a:pPr>
            <a:r>
              <a:rPr lang="ko-KR" altLang="en-US" sz="2400" b="1" i="0" dirty="0">
                <a:solidFill>
                  <a:srgbClr val="333333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적외선 </a:t>
            </a:r>
            <a:r>
              <a:rPr lang="ko-KR" altLang="en-US" sz="2400" b="1" dirty="0">
                <a:solidFill>
                  <a:srgbClr val="333333"/>
                </a:solidFill>
                <a:latin typeface="윤고딕 Bold" panose="020B0600000101010101" charset="-127"/>
                <a:ea typeface="윤고딕 Bold" panose="020B0600000101010101" charset="-127"/>
              </a:rPr>
              <a:t>센서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B19A4140-18C1-9F59-B431-58671C221A1E}"/>
              </a:ext>
            </a:extLst>
          </p:cNvPr>
          <p:cNvSpPr txBox="1"/>
          <p:nvPr/>
        </p:nvSpPr>
        <p:spPr>
          <a:xfrm>
            <a:off x="5715000" y="8115300"/>
            <a:ext cx="1823394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fontAlgn="ctr"/>
            <a:r>
              <a:rPr lang="ko-KR" altLang="en-US" sz="2400" b="1" i="0" dirty="0" err="1">
                <a:solidFill>
                  <a:srgbClr val="333333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피에조</a:t>
            </a:r>
            <a:r>
              <a:rPr lang="ko-KR" altLang="en-US" sz="2400" b="1" i="0" dirty="0">
                <a:solidFill>
                  <a:srgbClr val="333333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 </a:t>
            </a:r>
            <a:r>
              <a:rPr lang="ko-KR" altLang="en-US" sz="2400" b="1" i="0" dirty="0" err="1">
                <a:solidFill>
                  <a:srgbClr val="333333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부저</a:t>
            </a:r>
            <a:endParaRPr lang="en-US" altLang="ko-KR" sz="2400" b="1" i="0" dirty="0">
              <a:solidFill>
                <a:srgbClr val="333333"/>
              </a:solidFill>
              <a:effectLst/>
              <a:latin typeface="윤고딕 Bold" panose="020B0600000101010101" charset="-127"/>
              <a:ea typeface="윤고딕 Bold" panose="020B0600000101010101" charset="-127"/>
            </a:endParaRPr>
          </a:p>
          <a:p>
            <a:pPr algn="l" fontAlgn="ctr"/>
            <a:r>
              <a:rPr lang="ko-KR" altLang="en-US" sz="2400" b="1" dirty="0">
                <a:solidFill>
                  <a:srgbClr val="333333"/>
                </a:solidFill>
                <a:latin typeface="윤고딕 Bold" panose="020B0600000101010101" charset="-127"/>
                <a:ea typeface="윤고딕 Bold" panose="020B0600000101010101" charset="-127"/>
              </a:rPr>
              <a:t>경보 울림</a:t>
            </a:r>
            <a:endParaRPr lang="ko-KR" altLang="en-US" sz="2400" b="1" i="0" dirty="0">
              <a:solidFill>
                <a:srgbClr val="333333"/>
              </a:solidFill>
              <a:effectLst/>
              <a:latin typeface="윤고딕 Bold" panose="020B0600000101010101" charset="-127"/>
              <a:ea typeface="윤고딕 Bold" panose="020B0600000101010101" charset="-127"/>
            </a:endParaRPr>
          </a:p>
        </p:txBody>
      </p:sp>
      <p:pic>
        <p:nvPicPr>
          <p:cNvPr id="4" name="그림 3" descr="전자제품, 컴퓨터, 공책, 노트북이(가) 표시된 사진&#10;&#10;자동 생성된 설명">
            <a:extLst>
              <a:ext uri="{FF2B5EF4-FFF2-40B4-BE49-F238E27FC236}">
                <a16:creationId xmlns:a16="http://schemas.microsoft.com/office/drawing/2014/main" id="{E544CCE4-4385-B4F2-C857-9DCCF5EBD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66" y="2878499"/>
            <a:ext cx="2619375" cy="1743075"/>
          </a:xfrm>
          <a:prstGeom prst="rect">
            <a:avLst/>
          </a:prstGeom>
        </p:spPr>
      </p:pic>
      <p:pic>
        <p:nvPicPr>
          <p:cNvPr id="6" name="그림 5" descr="다채로움, 상징, 디자인이(가) 표시된 사진&#10;&#10;자동 생성된 설명">
            <a:extLst>
              <a:ext uri="{FF2B5EF4-FFF2-40B4-BE49-F238E27FC236}">
                <a16:creationId xmlns:a16="http://schemas.microsoft.com/office/drawing/2014/main" id="{F10C8EB8-42AA-59C2-C4F7-B4AA6ACEC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555" y="2668341"/>
            <a:ext cx="2144293" cy="1774947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1B670724-864D-F6CF-8F72-6D0AC1BCC422}"/>
              </a:ext>
            </a:extLst>
          </p:cNvPr>
          <p:cNvSpPr txBox="1"/>
          <p:nvPr/>
        </p:nvSpPr>
        <p:spPr>
          <a:xfrm>
            <a:off x="5543824" y="4776339"/>
            <a:ext cx="2312172" cy="465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시리얼 통신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pic>
        <p:nvPicPr>
          <p:cNvPr id="23" name="그림 22" descr="상징, 그래픽, 원, 로고이(가) 표시된 사진&#10;&#10;자동 생성된 설명">
            <a:extLst>
              <a:ext uri="{FF2B5EF4-FFF2-40B4-BE49-F238E27FC236}">
                <a16:creationId xmlns:a16="http://schemas.microsoft.com/office/drawing/2014/main" id="{FF492B93-1476-364B-384D-0707B6DF3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86" y="3226088"/>
            <a:ext cx="1514686" cy="1047896"/>
          </a:xfrm>
          <a:prstGeom prst="rect">
            <a:avLst/>
          </a:prstGeom>
        </p:spPr>
      </p:pic>
      <p:pic>
        <p:nvPicPr>
          <p:cNvPr id="29" name="그림 28" descr="클립아트, 만화 영화, 일러스트레이션, 재미있는이(가) 표시된 사진&#10;&#10;자동 생성된 설명">
            <a:extLst>
              <a:ext uri="{FF2B5EF4-FFF2-40B4-BE49-F238E27FC236}">
                <a16:creationId xmlns:a16="http://schemas.microsoft.com/office/drawing/2014/main" id="{E3E67CC0-1B23-25DB-990E-3E6943FD8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60" y="5743950"/>
            <a:ext cx="2003334" cy="2003334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7770831F-86DF-7681-63D5-1D519B56FB8A}"/>
              </a:ext>
            </a:extLst>
          </p:cNvPr>
          <p:cNvSpPr txBox="1"/>
          <p:nvPr/>
        </p:nvSpPr>
        <p:spPr>
          <a:xfrm>
            <a:off x="3640686" y="4502315"/>
            <a:ext cx="899624" cy="467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8"/>
              </a:lnSpc>
            </a:pPr>
            <a:r>
              <a:rPr lang="ko-KR" altLang="en-US" sz="2400" b="1" i="0" dirty="0">
                <a:solidFill>
                  <a:srgbClr val="333333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 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감지</a:t>
            </a:r>
            <a:endParaRPr lang="en-US" sz="2319" dirty="0">
              <a:solidFill>
                <a:srgbClr val="FF0000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16FCD2A-606F-890F-2A79-C854B563F06D}"/>
              </a:ext>
            </a:extLst>
          </p:cNvPr>
          <p:cNvSpPr txBox="1"/>
          <p:nvPr/>
        </p:nvSpPr>
        <p:spPr>
          <a:xfrm>
            <a:off x="8013855" y="4502315"/>
            <a:ext cx="1595196" cy="467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8"/>
              </a:lnSpc>
            </a:pPr>
            <a:r>
              <a:rPr lang="ko-KR" altLang="en-US" sz="2400" b="1" i="0">
                <a:solidFill>
                  <a:srgbClr val="333333"/>
                </a:solidFill>
                <a:effectLst/>
                <a:latin typeface="윤고딕 Bold" panose="020B0600000101010101" charset="-127"/>
                <a:ea typeface="윤고딕 Bold" panose="020B0600000101010101" charset="-127"/>
              </a:rPr>
              <a:t> </a:t>
            </a:r>
            <a:r>
              <a:rPr lang="ko-KR" altLang="en-US" sz="2400" b="1">
                <a:solidFill>
                  <a:srgbClr val="FF0000"/>
                </a:solidFill>
                <a:latin typeface="윤고딕 Bold" panose="020B0600000101010101" charset="-127"/>
                <a:ea typeface="윤고딕 Bold" panose="020B0600000101010101" charset="-127"/>
              </a:rPr>
              <a:t>신호전송</a:t>
            </a:r>
            <a:endParaRPr lang="en-US" sz="2319" dirty="0">
              <a:solidFill>
                <a:srgbClr val="FF0000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AD25C14E-1BE7-27BB-5991-E7A316AA0F6C}"/>
              </a:ext>
            </a:extLst>
          </p:cNvPr>
          <p:cNvSpPr/>
          <p:nvPr/>
        </p:nvSpPr>
        <p:spPr>
          <a:xfrm>
            <a:off x="3640686" y="8203677"/>
            <a:ext cx="1548302" cy="650287"/>
          </a:xfrm>
          <a:custGeom>
            <a:avLst/>
            <a:gdLst/>
            <a:ahLst/>
            <a:cxnLst/>
            <a:rect l="l" t="t" r="r" b="b"/>
            <a:pathLst>
              <a:path w="1548302" h="650287">
                <a:moveTo>
                  <a:pt x="0" y="0"/>
                </a:moveTo>
                <a:lnTo>
                  <a:pt x="1548303" y="0"/>
                </a:lnTo>
                <a:lnTo>
                  <a:pt x="1548303" y="650286"/>
                </a:lnTo>
                <a:lnTo>
                  <a:pt x="0" y="65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윤고딕 Bold" panose="020B0600000101010101" charset="-127"/>
              <a:ea typeface="윤고딕 Bold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4CB0C8A-FE78-A3B9-DBF8-EE50AFCEF7CF}"/>
              </a:ext>
            </a:extLst>
          </p:cNvPr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088FA816-93ED-7F35-0C0D-29C561FA2C92}"/>
              </a:ext>
            </a:extLst>
          </p:cNvPr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6A0AB62-874F-A0BA-6D9A-B4295EB28637}"/>
              </a:ext>
            </a:extLst>
          </p:cNvPr>
          <p:cNvSpPr txBox="1"/>
          <p:nvPr/>
        </p:nvSpPr>
        <p:spPr>
          <a:xfrm>
            <a:off x="1602528" y="1265251"/>
            <a:ext cx="6093672" cy="1073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ko-KR" altLang="en-US" sz="6500" spc="292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사용 </a:t>
            </a:r>
            <a:r>
              <a:rPr lang="en-US" altLang="ko-KR" sz="4400" spc="292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Software</a:t>
            </a:r>
            <a:endParaRPr lang="en-US" sz="4400" spc="292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Medium"/>
              <a:sym typeface="윤고딕 Medium"/>
            </a:endParaRPr>
          </a:p>
        </p:txBody>
      </p:sp>
      <p:pic>
        <p:nvPicPr>
          <p:cNvPr id="4" name="그림 3" descr="상징, 그래픽, 원, 로고이(가) 표시된 사진&#10;&#10;자동 생성된 설명">
            <a:extLst>
              <a:ext uri="{FF2B5EF4-FFF2-40B4-BE49-F238E27FC236}">
                <a16:creationId xmlns:a16="http://schemas.microsoft.com/office/drawing/2014/main" id="{33907D77-8B39-594F-0747-67AE2052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57" y="3750525"/>
            <a:ext cx="5837613" cy="4038600"/>
          </a:xfrm>
          <a:prstGeom prst="rect">
            <a:avLst/>
          </a:prstGeom>
        </p:spPr>
      </p:pic>
      <p:pic>
        <p:nvPicPr>
          <p:cNvPr id="9" name="그림 8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E1087374-1563-6AD2-2269-5DD8064DB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164" y="3750525"/>
            <a:ext cx="5820587" cy="4038599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85332D29-C8C9-63A6-E0B3-3348AB20A5DC}"/>
              </a:ext>
            </a:extLst>
          </p:cNvPr>
          <p:cNvSpPr txBox="1"/>
          <p:nvPr/>
        </p:nvSpPr>
        <p:spPr>
          <a:xfrm>
            <a:off x="10287000" y="2769216"/>
            <a:ext cx="1497443" cy="465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8"/>
              </a:lnSpc>
            </a:pP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Python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53894668-F128-3E70-B0DE-13B28598BE22}"/>
              </a:ext>
            </a:extLst>
          </p:cNvPr>
          <p:cNvSpPr txBox="1"/>
          <p:nvPr/>
        </p:nvSpPr>
        <p:spPr>
          <a:xfrm>
            <a:off x="1756874" y="2768261"/>
            <a:ext cx="1497443" cy="465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8"/>
              </a:lnSpc>
            </a:pP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Arduino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C2BC6DA-F3F8-42F2-51E8-50FC5EEED487}"/>
              </a:ext>
            </a:extLst>
          </p:cNvPr>
          <p:cNvSpPr txBox="1"/>
          <p:nvPr/>
        </p:nvSpPr>
        <p:spPr>
          <a:xfrm>
            <a:off x="10210800" y="8289420"/>
            <a:ext cx="6324600" cy="467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8"/>
              </a:lnSpc>
            </a:pP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-Python:</a:t>
            </a: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사진 캡쳐 및 이메일 전송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EC3B8E7A-BC00-5A6D-BEE5-60B4DCD9306F}"/>
              </a:ext>
            </a:extLst>
          </p:cNvPr>
          <p:cNvSpPr txBox="1"/>
          <p:nvPr/>
        </p:nvSpPr>
        <p:spPr>
          <a:xfrm>
            <a:off x="1752601" y="8289420"/>
            <a:ext cx="6324600" cy="467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8"/>
              </a:lnSpc>
            </a:pPr>
            <a:r>
              <a:rPr 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-Arduino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:</a:t>
            </a: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적외선 감지</a:t>
            </a:r>
            <a:r>
              <a:rPr lang="en-US" altLang="ko-KR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,</a:t>
            </a: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</a:t>
            </a:r>
            <a:r>
              <a:rPr lang="ko-KR" alt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피에죠</a:t>
            </a:r>
            <a:r>
              <a:rPr lang="ko-KR" altLang="en-US" sz="2319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</a:t>
            </a:r>
            <a:r>
              <a:rPr lang="ko-KR" altLang="en-US" sz="2319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부저울림</a:t>
            </a:r>
            <a:endParaRPr lang="en-US" sz="2319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903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AA303-D698-401E-DDA9-92CECF99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009901BA-73E2-906E-8550-EFFBE7A7A99B}"/>
              </a:ext>
            </a:extLst>
          </p:cNvPr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8380B01-BCFC-C746-731E-1A3ED86B5AC5}"/>
              </a:ext>
            </a:extLst>
          </p:cNvPr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0EC8B5E-1578-6D3B-1157-4E2BFDA3A746}"/>
              </a:ext>
            </a:extLst>
          </p:cNvPr>
          <p:cNvSpPr txBox="1"/>
          <p:nvPr/>
        </p:nvSpPr>
        <p:spPr>
          <a:xfrm>
            <a:off x="1524000" y="865823"/>
            <a:ext cx="3581400" cy="985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altLang="ko-KR" sz="3600" spc="292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Arduino </a:t>
            </a:r>
            <a:r>
              <a:rPr lang="ko-KR" altLang="en-US" sz="3600" spc="292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코드</a:t>
            </a:r>
            <a:endParaRPr lang="en-US" sz="3600" spc="292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Medium"/>
              <a:sym typeface="윤고딕 Medium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574D025-AF9B-97BF-A583-AEF7382E261E}"/>
              </a:ext>
            </a:extLst>
          </p:cNvPr>
          <p:cNvSpPr txBox="1"/>
          <p:nvPr/>
        </p:nvSpPr>
        <p:spPr>
          <a:xfrm>
            <a:off x="11430000" y="4305300"/>
            <a:ext cx="6019800" cy="133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560"/>
              </a:lnSpc>
              <a:buAutoNum type="arabicPeriod"/>
            </a:pPr>
            <a:r>
              <a:rPr lang="ko-KR" altLang="en-US" sz="2000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감지시</a:t>
            </a: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 시리얼 통신에 모션감지 메시지 출력</a:t>
            </a:r>
            <a:endParaRPr lang="en-US" altLang="ko-KR" sz="2000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Light"/>
              <a:sym typeface="윤고딕 Light"/>
            </a:endParaRPr>
          </a:p>
          <a:p>
            <a:pPr marL="457200" indent="-457200" algn="l">
              <a:lnSpc>
                <a:spcPts val="3560"/>
              </a:lnSpc>
              <a:buAutoNum type="arabicPeriod"/>
            </a:pPr>
            <a:endParaRPr lang="en-US" sz="2000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Light"/>
              <a:sym typeface="윤고딕 Light"/>
            </a:endParaRPr>
          </a:p>
          <a:p>
            <a:pPr marL="457200" indent="-457200" algn="l">
              <a:lnSpc>
                <a:spcPts val="3560"/>
              </a:lnSpc>
              <a:buAutoNum type="arabicPeriod"/>
            </a:pPr>
            <a:r>
              <a:rPr lang="ko-KR" altLang="en-US" sz="2000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부저울리기</a:t>
            </a: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-&gt; </a:t>
            </a:r>
            <a:r>
              <a:rPr lang="ko-KR" altLang="en-US" sz="2000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부저</a:t>
            </a: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 끄기 </a:t>
            </a:r>
            <a:r>
              <a:rPr lang="en-US" altLang="ko-KR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-&gt; </a:t>
            </a: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대기상태</a:t>
            </a:r>
            <a:endParaRPr lang="en-US" sz="2000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Light"/>
              <a:sym typeface="윤고딕 Light"/>
            </a:endParaRPr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80B4D93-7DF6-AA7F-D531-5F30FA63C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07" y="2082987"/>
            <a:ext cx="8640785" cy="702821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B5537C8-E12C-38A3-60D7-BBBC9E10B52A}"/>
              </a:ext>
            </a:extLst>
          </p:cNvPr>
          <p:cNvCxnSpPr>
            <a:cxnSpLocks/>
          </p:cNvCxnSpPr>
          <p:nvPr/>
        </p:nvCxnSpPr>
        <p:spPr>
          <a:xfrm flipH="1">
            <a:off x="9372600" y="4533900"/>
            <a:ext cx="1828800" cy="1219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E1576B-67EC-0589-0231-6DCACD92F8C1}"/>
              </a:ext>
            </a:extLst>
          </p:cNvPr>
          <p:cNvCxnSpPr>
            <a:cxnSpLocks/>
          </p:cNvCxnSpPr>
          <p:nvPr/>
        </p:nvCxnSpPr>
        <p:spPr>
          <a:xfrm flipH="1">
            <a:off x="9753600" y="5448300"/>
            <a:ext cx="1524000" cy="1371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AD84A8-55B8-AB3D-6B1C-3E925A3DBD8D}"/>
              </a:ext>
            </a:extLst>
          </p:cNvPr>
          <p:cNvSpPr/>
          <p:nvPr/>
        </p:nvSpPr>
        <p:spPr>
          <a:xfrm>
            <a:off x="2286000" y="5372100"/>
            <a:ext cx="7315200" cy="612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3F23AB-6F0F-AEAD-84F5-B3203F66F843}"/>
              </a:ext>
            </a:extLst>
          </p:cNvPr>
          <p:cNvSpPr/>
          <p:nvPr/>
        </p:nvSpPr>
        <p:spPr>
          <a:xfrm>
            <a:off x="2288848" y="6450738"/>
            <a:ext cx="7769551" cy="2045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6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6164-3B9B-F820-C1B3-B6D09259F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C9991C5-8297-D220-67C8-83F10E00E07D}"/>
              </a:ext>
            </a:extLst>
          </p:cNvPr>
          <p:cNvSpPr/>
          <p:nvPr/>
        </p:nvSpPr>
        <p:spPr>
          <a:xfrm>
            <a:off x="1398601" y="633928"/>
            <a:ext cx="1554045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10B42927-2A6C-3C67-6BEA-3E4E431522E6}"/>
              </a:ext>
            </a:extLst>
          </p:cNvPr>
          <p:cNvSpPr txBox="1"/>
          <p:nvPr/>
        </p:nvSpPr>
        <p:spPr>
          <a:xfrm>
            <a:off x="12478601" y="865823"/>
            <a:ext cx="4466146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spc="1057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PRESENTATION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2B14631-D1A0-9162-3E12-DCC254A3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73906"/>
            <a:ext cx="9878999" cy="2982277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546DFE36-13B0-01F4-2E7A-D0EB49E36E37}"/>
              </a:ext>
            </a:extLst>
          </p:cNvPr>
          <p:cNvSpPr txBox="1"/>
          <p:nvPr/>
        </p:nvSpPr>
        <p:spPr>
          <a:xfrm>
            <a:off x="1524000" y="865823"/>
            <a:ext cx="3581400" cy="985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altLang="ko-KR" sz="3600" spc="292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Python </a:t>
            </a:r>
            <a:r>
              <a:rPr lang="ko-KR" altLang="en-US" sz="3600" spc="292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Medium"/>
                <a:sym typeface="윤고딕 Medium"/>
              </a:rPr>
              <a:t>코드</a:t>
            </a:r>
            <a:endParaRPr lang="en-US" sz="3600" spc="292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Medium"/>
              <a:sym typeface="윤고딕 Medium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E70C7F0-78EB-1917-95E8-1AC10919CF4B}"/>
              </a:ext>
            </a:extLst>
          </p:cNvPr>
          <p:cNvSpPr txBox="1"/>
          <p:nvPr/>
        </p:nvSpPr>
        <p:spPr>
          <a:xfrm>
            <a:off x="1828800" y="6675019"/>
            <a:ext cx="5153925" cy="133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1. </a:t>
            </a: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감지후 찍힌 사진을 첨부하여 구글 </a:t>
            </a:r>
            <a:r>
              <a:rPr lang="en-US" altLang="ko-KR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IMAP</a:t>
            </a:r>
            <a:r>
              <a:rPr lang="ko-KR" altLang="en-US" sz="2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  <a:cs typeface="윤고딕 Light"/>
                <a:sym typeface="윤고딕 Light"/>
              </a:rPr>
              <a:t>을 사용하여 사진 첨부 이메일 전송 함수</a:t>
            </a:r>
            <a:endParaRPr lang="en-US" sz="2000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  <a:cs typeface="윤고딕 Light"/>
              <a:sym typeface="윤고딕 Light"/>
            </a:endParaRPr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4F87D86-72AF-30C9-389B-B797F5E0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863" y="1387912"/>
            <a:ext cx="6248400" cy="798659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777F463-1BB2-0D2B-A030-A751368C60AA}"/>
              </a:ext>
            </a:extLst>
          </p:cNvPr>
          <p:cNvCxnSpPr>
            <a:cxnSpLocks/>
          </p:cNvCxnSpPr>
          <p:nvPr/>
        </p:nvCxnSpPr>
        <p:spPr>
          <a:xfrm flipV="1">
            <a:off x="6781800" y="4677787"/>
            <a:ext cx="4953000" cy="2140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53902-49B4-3A62-EA15-66833EB65B5A}"/>
              </a:ext>
            </a:extLst>
          </p:cNvPr>
          <p:cNvSpPr/>
          <p:nvPr/>
        </p:nvSpPr>
        <p:spPr>
          <a:xfrm>
            <a:off x="11811000" y="3975532"/>
            <a:ext cx="4953000" cy="5398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8766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325</Words>
  <Application>Microsoft Office PowerPoint</Application>
  <PresentationFormat>사용자 지정</PresentationFormat>
  <Paragraphs>82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</vt:lpstr>
      <vt:lpstr>Calibri</vt:lpstr>
      <vt:lpstr>Wingdings 2</vt:lpstr>
      <vt:lpstr>윤고딕 Bold</vt:lpstr>
      <vt:lpstr>Calibri Light</vt:lpstr>
      <vt:lpstr>윤고딕 Light</vt:lpstr>
      <vt:lpstr>HDOfficeLightV0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검정 깔끔한 조직 소개 프레젠테이션</dc:title>
  <dc:creator>DJU-01</dc:creator>
  <cp:lastModifiedBy>이정호</cp:lastModifiedBy>
  <cp:revision>15</cp:revision>
  <dcterms:created xsi:type="dcterms:W3CDTF">2006-08-16T00:00:00Z</dcterms:created>
  <dcterms:modified xsi:type="dcterms:W3CDTF">2024-12-10T06:19:54Z</dcterms:modified>
  <dc:identifier>DAGRwvaAI28</dc:identifier>
</cp:coreProperties>
</file>